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7" r:id="rId6"/>
    <p:sldId id="269" r:id="rId7"/>
    <p:sldId id="270" r:id="rId8"/>
    <p:sldId id="286" r:id="rId9"/>
    <p:sldId id="278" r:id="rId10"/>
    <p:sldId id="273" r:id="rId11"/>
    <p:sldId id="271" r:id="rId12"/>
    <p:sldId id="281" r:id="rId13"/>
    <p:sldId id="282" r:id="rId14"/>
    <p:sldId id="283" r:id="rId15"/>
    <p:sldId id="284" r:id="rId16"/>
    <p:sldId id="285" r:id="rId17"/>
    <p:sldId id="289" r:id="rId18"/>
    <p:sldId id="28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9FAFE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065" autoAdjust="0"/>
  </p:normalViewPr>
  <p:slideViewPr>
    <p:cSldViewPr snapToGrid="0" showGuides="1">
      <p:cViewPr varScale="1">
        <p:scale>
          <a:sx n="96" d="100"/>
          <a:sy n="96" d="100"/>
        </p:scale>
        <p:origin x="10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6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70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8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2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5/29/2021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sv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7.png"/><Relationship Id="rId4" Type="http://schemas.openxmlformats.org/officeDocument/2006/relationships/image" Target="../media/image37.sv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9.sv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eg"/><Relationship Id="rId4" Type="http://schemas.openxmlformats.org/officeDocument/2006/relationships/hyperlink" Target="https://policyoptions.irpp.org/magazines/november-2018/preparing-citizens-for-the-future-of-work/future-of-work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5" Type="http://schemas.openxmlformats.org/officeDocument/2006/relationships/image" Target="../media/image12.jpe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eg"/><Relationship Id="rId4" Type="http://schemas.openxmlformats.org/officeDocument/2006/relationships/hyperlink" Target="http://www.pngall.com/solution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chart" Target="../charts/chart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2.jpeg"/><Relationship Id="rId4" Type="http://schemas.openxmlformats.org/officeDocument/2006/relationships/image" Target="../media/image2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720969"/>
            <a:ext cx="5250373" cy="53105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89163"/>
            <a:ext cx="6343650" cy="2090808"/>
          </a:xfrm>
        </p:spPr>
        <p:txBody>
          <a:bodyPr/>
          <a:lstStyle/>
          <a:p>
            <a:r>
              <a:rPr lang="en-US" sz="3600" dirty="0"/>
              <a:t>AUTOMATED ATTENDANCE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AD6B5-9C75-48F2-8210-5C39F032CF00}"/>
              </a:ext>
            </a:extLst>
          </p:cNvPr>
          <p:cNvSpPr txBox="1"/>
          <p:nvPr/>
        </p:nvSpPr>
        <p:spPr>
          <a:xfrm>
            <a:off x="6343650" y="4383740"/>
            <a:ext cx="536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facial recognition-based solution to modern problems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DEF98-BC81-47A1-978E-794C8C974463}"/>
              </a:ext>
            </a:extLst>
          </p:cNvPr>
          <p:cNvSpPr/>
          <p:nvPr/>
        </p:nvSpPr>
        <p:spPr>
          <a:xfrm>
            <a:off x="6343650" y="1138518"/>
            <a:ext cx="1814232" cy="94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haitanya Bharathi Institute of Technology - Wikipedia">
            <a:extLst>
              <a:ext uri="{FF2B5EF4-FFF2-40B4-BE49-F238E27FC236}">
                <a16:creationId xmlns:a16="http://schemas.microsoft.com/office/drawing/2014/main" id="{EC7FA640-8DA6-41B8-A599-45E974BD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A534B-7217-49D4-9D5D-F255F355B9AC}"/>
              </a:ext>
            </a:extLst>
          </p:cNvPr>
          <p:cNvSpPr txBox="1"/>
          <p:nvPr/>
        </p:nvSpPr>
        <p:spPr>
          <a:xfrm>
            <a:off x="9096292" y="5510255"/>
            <a:ext cx="293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Under the Guidance of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Sri. B Sateesh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Dr.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Kolla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Morarjee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 embeddings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29" name="Picture Placeholder 28" descr="Programmer female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6127" y="1793629"/>
            <a:ext cx="605487" cy="605487"/>
          </a:xfrm>
        </p:spPr>
      </p:pic>
      <p:pic>
        <p:nvPicPr>
          <p:cNvPr id="31" name="Picture Placeholder 30" descr="Presentation with pie chart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4C6533E-1022-4317-8992-62169E0FA7E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35" y="2846623"/>
            <a:ext cx="4161501" cy="261221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02BB6D-8866-49E3-8853-7DD38AE7537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10"/>
          <a:stretch>
            <a:fillRect/>
          </a:stretch>
        </p:blipFill>
        <p:spPr>
          <a:xfrm>
            <a:off x="7043814" y="592644"/>
            <a:ext cx="4073525" cy="2140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EF41AD-83B8-4C9B-B223-E8A73A47143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3412"/>
          <a:stretch/>
        </p:blipFill>
        <p:spPr>
          <a:xfrm>
            <a:off x="6601525" y="3135063"/>
            <a:ext cx="5230948" cy="1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29" name="Picture Placeholder 28" descr="Programmer female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6127" y="1793629"/>
            <a:ext cx="605487" cy="605487"/>
          </a:xfrm>
        </p:spPr>
      </p:pic>
      <p:pic>
        <p:nvPicPr>
          <p:cNvPr id="31" name="Picture Placeholder 30" descr="Presentation with pie chart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F070C15-AFBF-419B-BEEF-542DB9E0896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59728" y="2923744"/>
            <a:ext cx="5367614" cy="287337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5E5793-DE35-4628-84E4-F6C5730FC31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10"/>
          <a:stretch>
            <a:fillRect/>
          </a:stretch>
        </p:blipFill>
        <p:spPr>
          <a:xfrm>
            <a:off x="6091238" y="2804810"/>
            <a:ext cx="5992220" cy="1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Successful cases</a:t>
            </a:r>
          </a:p>
        </p:txBody>
      </p:sp>
      <p:pic>
        <p:nvPicPr>
          <p:cNvPr id="29" name="Picture Placeholder 28" descr="Good Inventory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6127" y="1793629"/>
            <a:ext cx="605487" cy="605487"/>
          </a:xfrm>
        </p:spPr>
      </p:pic>
      <p:pic>
        <p:nvPicPr>
          <p:cNvPr id="31" name="Picture Placeholder 30" descr="Bad Inventory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Unsuccessful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71F6E-DEE8-4B3A-A2B6-6BF043CB0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22" y="2750226"/>
            <a:ext cx="2504800" cy="3160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5BE1AB-E5B2-4613-8B57-0734902B04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9826" y="1011252"/>
            <a:ext cx="2797331" cy="3477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1B4F6-30DA-42A1-B707-F31727CB16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67"/>
          <a:stretch/>
        </p:blipFill>
        <p:spPr>
          <a:xfrm>
            <a:off x="2907497" y="2750225"/>
            <a:ext cx="2544413" cy="31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42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Successful cases</a:t>
            </a:r>
          </a:p>
        </p:txBody>
      </p:sp>
      <p:pic>
        <p:nvPicPr>
          <p:cNvPr id="29" name="Picture Placeholder 28" descr="Good Inventory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6127" y="1793629"/>
            <a:ext cx="605487" cy="605487"/>
          </a:xfrm>
        </p:spPr>
      </p:pic>
      <p:pic>
        <p:nvPicPr>
          <p:cNvPr id="31" name="Picture Placeholder 30" descr="Bad Inventory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Unsuccessful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DB62C-C817-4F27-A972-3C77BF831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608" y="597819"/>
            <a:ext cx="3053208" cy="3848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5FF37-542D-48B7-96B3-4C9B9A216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3268" y="2773167"/>
            <a:ext cx="2579643" cy="3226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6C4CA-E7E7-401C-B180-3B2121356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2773167"/>
            <a:ext cx="2555736" cy="32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1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2" y="191074"/>
            <a:ext cx="5891903" cy="160020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ATTENDANCE MARKING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2" descr="Chaitanya Bharathi Institute of Technology - Wikipedia">
            <a:extLst>
              <a:ext uri="{FF2B5EF4-FFF2-40B4-BE49-F238E27FC236}">
                <a16:creationId xmlns:a16="http://schemas.microsoft.com/office/drawing/2014/main" id="{D3AE2A27-3940-4C70-83AE-DBAFE322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127B6-AEF5-43B1-9F83-EFC2EF3F5EEA}"/>
              </a:ext>
            </a:extLst>
          </p:cNvPr>
          <p:cNvSpPr txBox="1"/>
          <p:nvPr/>
        </p:nvSpPr>
        <p:spPr>
          <a:xfrm>
            <a:off x="381882" y="6224906"/>
            <a:ext cx="18176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1601 18 733 067</a:t>
            </a:r>
          </a:p>
          <a:p>
            <a:r>
              <a:rPr lang="en-US" sz="1200" dirty="0"/>
              <a:t>1601 18 733 086</a:t>
            </a:r>
            <a:endParaRPr lang="en-IN" sz="1200" dirty="0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BD65186-8743-4840-8F7F-7C60CABBD19E}"/>
              </a:ext>
            </a:extLst>
          </p:cNvPr>
          <p:cNvPicPr/>
          <p:nvPr/>
        </p:nvPicPr>
        <p:blipFill rotWithShape="1">
          <a:blip r:embed="rId4"/>
          <a:srcRect l="-132" r="54398" b="44127"/>
          <a:stretch/>
        </p:blipFill>
        <p:spPr bwMode="auto">
          <a:xfrm>
            <a:off x="2396971" y="1677777"/>
            <a:ext cx="6462944" cy="430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09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536" y="1984159"/>
            <a:ext cx="5818464" cy="406819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detect multiple faces from a single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check using identical twins.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check on faces that went through </a:t>
            </a:r>
          </a:p>
          <a:p>
            <a:r>
              <a:rPr lang="en-US" sz="2200" dirty="0"/>
              <a:t>     surgery.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Enable camera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into a web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Use cloud-based face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Increase the speed further.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Improve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Integrate into ERP website by using CBIT’s </a:t>
            </a:r>
          </a:p>
          <a:p>
            <a:r>
              <a:rPr lang="en-US" sz="2200" dirty="0"/>
              <a:t>     real-time data.</a:t>
            </a:r>
          </a:p>
          <a:p>
            <a:endParaRPr lang="en-US" sz="2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117" r="2562"/>
          <a:stretch/>
        </p:blipFill>
        <p:spPr>
          <a:xfrm>
            <a:off x="5122142" y="2379216"/>
            <a:ext cx="7051929" cy="4398885"/>
          </a:xfrm>
          <a:noFill/>
          <a:effectLst/>
        </p:spPr>
      </p:pic>
      <p:pic>
        <p:nvPicPr>
          <p:cNvPr id="9" name="Picture 2" descr="Chaitanya Bharathi Institute of Technology - Wikipedia">
            <a:extLst>
              <a:ext uri="{FF2B5EF4-FFF2-40B4-BE49-F238E27FC236}">
                <a16:creationId xmlns:a16="http://schemas.microsoft.com/office/drawing/2014/main" id="{D3AE2A27-3940-4C70-83AE-DBAFE322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127B6-AEF5-43B1-9F83-EFC2EF3F5EEA}"/>
              </a:ext>
            </a:extLst>
          </p:cNvPr>
          <p:cNvSpPr txBox="1"/>
          <p:nvPr/>
        </p:nvSpPr>
        <p:spPr>
          <a:xfrm>
            <a:off x="381882" y="6224906"/>
            <a:ext cx="18176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1601 18 733 067</a:t>
            </a:r>
          </a:p>
          <a:p>
            <a:r>
              <a:rPr lang="en-US" sz="1200" dirty="0"/>
              <a:t>1601 18 733 086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88493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F13177D-F899-4790-951D-7C160E510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786" b="1786"/>
          <a:stretch/>
        </p:blipFill>
        <p:spPr>
          <a:xfrm>
            <a:off x="710812" y="728545"/>
            <a:ext cx="5305661" cy="530566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2D5A8-0B6E-453F-8E60-1107D4B7EDE3}"/>
              </a:ext>
            </a:extLst>
          </p:cNvPr>
          <p:cNvSpPr txBox="1"/>
          <p:nvPr/>
        </p:nvSpPr>
        <p:spPr>
          <a:xfrm>
            <a:off x="6445188" y="4484691"/>
            <a:ext cx="3009530" cy="930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0E4A2-AB3B-464F-A9C5-BF124129BF1E}"/>
              </a:ext>
            </a:extLst>
          </p:cNvPr>
          <p:cNvSpPr txBox="1"/>
          <p:nvPr/>
        </p:nvSpPr>
        <p:spPr>
          <a:xfrm>
            <a:off x="6445188" y="1740023"/>
            <a:ext cx="1988598" cy="9232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A69091-A67A-4129-A996-786E95B01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822"/>
          <a:stretch/>
        </p:blipFill>
        <p:spPr>
          <a:xfrm>
            <a:off x="718068" y="1166957"/>
            <a:ext cx="3240023" cy="2868924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D401C6-1D6E-4BBB-AC2A-070AC9DEF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6" r="7576" b="4821"/>
          <a:stretch/>
        </p:blipFill>
        <p:spPr>
          <a:xfrm>
            <a:off x="4444569" y="1271635"/>
            <a:ext cx="2994521" cy="2659568"/>
          </a:xfrm>
          <a:prstGeom prst="rect">
            <a:avLst/>
          </a:prstGeom>
          <a:noFill/>
        </p:spPr>
      </p:pic>
      <p:pic>
        <p:nvPicPr>
          <p:cNvPr id="11" name="Picture 10" descr="A person sitting on a tree&#10;&#10;Description automatically generated with medium confidence">
            <a:extLst>
              <a:ext uri="{FF2B5EF4-FFF2-40B4-BE49-F238E27FC236}">
                <a16:creationId xmlns:a16="http://schemas.microsoft.com/office/drawing/2014/main" id="{37126734-0D43-471C-B48C-175AB51C7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5" t="17016" r="28237" b="35670"/>
          <a:stretch/>
        </p:blipFill>
        <p:spPr>
          <a:xfrm>
            <a:off x="1203871" y="1618826"/>
            <a:ext cx="2268416" cy="223220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E0F9C4-04D4-444A-AB05-BC6C9A184E8C}"/>
              </a:ext>
            </a:extLst>
          </p:cNvPr>
          <p:cNvSpPr txBox="1"/>
          <p:nvPr/>
        </p:nvSpPr>
        <p:spPr>
          <a:xfrm>
            <a:off x="-785388" y="4155864"/>
            <a:ext cx="6246934" cy="66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cap="all" dirty="0">
                <a:solidFill>
                  <a:srgbClr val="0D1D51"/>
                </a:solidFill>
                <a:latin typeface="Corbel"/>
              </a:rPr>
              <a:t>KOMALI BEERAM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i="1" cap="all" dirty="0">
                <a:solidFill>
                  <a:srgbClr val="0D1D51"/>
                </a:solidFill>
              </a:rPr>
              <a:t>1601 18 733 067</a:t>
            </a:r>
            <a:endParaRPr kumimoji="0" lang="en-US" sz="1600" b="1" i="1" u="none" strike="noStrike" kern="1200" cap="all" spc="0" normalizeH="0" baseline="0" noProof="0" dirty="0">
              <a:ln>
                <a:noFill/>
              </a:ln>
              <a:solidFill>
                <a:srgbClr val="0D1D5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97439F-CA84-4375-917D-F60EDC0D2FC2}"/>
              </a:ext>
            </a:extLst>
          </p:cNvPr>
          <p:cNvSpPr txBox="1"/>
          <p:nvPr/>
        </p:nvSpPr>
        <p:spPr>
          <a:xfrm>
            <a:off x="-982169" y="4904640"/>
            <a:ext cx="6640496" cy="136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Bachelor of Engineering ¾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Computer Science and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CBIT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9EA8D9-91C6-453B-A2D9-FC84BBD108FF}"/>
              </a:ext>
            </a:extLst>
          </p:cNvPr>
          <p:cNvSpPr/>
          <p:nvPr/>
        </p:nvSpPr>
        <p:spPr>
          <a:xfrm>
            <a:off x="164523" y="5794652"/>
            <a:ext cx="1814232" cy="94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2" descr="Chaitanya Bharathi Institute of Technology - Wikipedia">
            <a:extLst>
              <a:ext uri="{FF2B5EF4-FFF2-40B4-BE49-F238E27FC236}">
                <a16:creationId xmlns:a16="http://schemas.microsoft.com/office/drawing/2014/main" id="{ED8E56A6-7CAD-4D35-A4D2-5CC514B21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floor, indoor, table, dining table&#10;&#10;Description automatically generated">
            <a:extLst>
              <a:ext uri="{FF2B5EF4-FFF2-40B4-BE49-F238E27FC236}">
                <a16:creationId xmlns:a16="http://schemas.microsoft.com/office/drawing/2014/main" id="{D6C667C6-1B31-46A1-81E5-B1896F1A89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3" t="14546" r="4568" b="50000"/>
          <a:stretch/>
        </p:blipFill>
        <p:spPr>
          <a:xfrm>
            <a:off x="4978720" y="1557229"/>
            <a:ext cx="2225035" cy="2125198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6C8FFB-74E7-49B6-988D-DBFC6BB96472}"/>
              </a:ext>
            </a:extLst>
          </p:cNvPr>
          <p:cNvSpPr txBox="1"/>
          <p:nvPr/>
        </p:nvSpPr>
        <p:spPr>
          <a:xfrm>
            <a:off x="3132397" y="4134296"/>
            <a:ext cx="6246934" cy="66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cap="all" dirty="0">
                <a:solidFill>
                  <a:srgbClr val="0D1D51"/>
                </a:solidFill>
                <a:latin typeface="Corbel"/>
              </a:rPr>
              <a:t>K tina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i="1" cap="all" dirty="0">
                <a:solidFill>
                  <a:srgbClr val="0D1D51"/>
                </a:solidFill>
              </a:rPr>
              <a:t>1601 18 733 086</a:t>
            </a:r>
            <a:endParaRPr kumimoji="0" lang="en-US" sz="1600" b="1" i="1" u="none" strike="noStrike" kern="1200" cap="all" spc="0" normalizeH="0" baseline="0" noProof="0" dirty="0">
              <a:ln>
                <a:noFill/>
              </a:ln>
              <a:solidFill>
                <a:srgbClr val="0D1D5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A9F02-9A98-4AE9-8485-78AF83C4AAB8}"/>
              </a:ext>
            </a:extLst>
          </p:cNvPr>
          <p:cNvSpPr txBox="1"/>
          <p:nvPr/>
        </p:nvSpPr>
        <p:spPr>
          <a:xfrm>
            <a:off x="2935616" y="4798067"/>
            <a:ext cx="6640496" cy="136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Bachelor of Engineering ¾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Computer Science and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CBIT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095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50" y="500062"/>
            <a:ext cx="4937211" cy="1325563"/>
          </a:xfrm>
        </p:spPr>
        <p:txBody>
          <a:bodyPr/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purpose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3456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To overcome the challenges/ drawbacks of previous and existing systems such as-</a:t>
            </a:r>
          </a:p>
          <a:p>
            <a:r>
              <a:rPr lang="en-US" sz="1800" dirty="0"/>
              <a:t>Lack of efficiency</a:t>
            </a:r>
          </a:p>
          <a:p>
            <a:r>
              <a:rPr lang="en-US" sz="1800" dirty="0"/>
              <a:t>Lack of robust and error free systems</a:t>
            </a:r>
          </a:p>
          <a:p>
            <a:r>
              <a:rPr lang="en-US" sz="1800" dirty="0"/>
              <a:t>Lack of efficiency and accuracy of previous existing algorithms</a:t>
            </a:r>
          </a:p>
          <a:p>
            <a:r>
              <a:rPr lang="en-US" sz="1800" dirty="0"/>
              <a:t>Proxies</a:t>
            </a:r>
          </a:p>
          <a:p>
            <a:r>
              <a:rPr lang="en-US" sz="1800" dirty="0"/>
              <a:t>Cost</a:t>
            </a:r>
          </a:p>
          <a:p>
            <a:r>
              <a:rPr lang="en-US" sz="1800" dirty="0"/>
              <a:t>Time consuming</a:t>
            </a:r>
          </a:p>
          <a:p>
            <a:r>
              <a:rPr lang="en-US" sz="1800" dirty="0"/>
              <a:t>Speed</a:t>
            </a:r>
          </a:p>
          <a:p>
            <a:r>
              <a:rPr lang="en-US" sz="1800" dirty="0"/>
              <a:t>Fail to recognize faces when illuminated, rotated etc.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854679" y="-1"/>
            <a:ext cx="6360343" cy="50425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40E18-0223-4939-8DBA-FCD1C4C3740F}"/>
              </a:ext>
            </a:extLst>
          </p:cNvPr>
          <p:cNvSpPr/>
          <p:nvPr/>
        </p:nvSpPr>
        <p:spPr>
          <a:xfrm>
            <a:off x="164523" y="5794652"/>
            <a:ext cx="1814232" cy="946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05703-92C6-4892-ABAE-0A1FD5DC4922}"/>
              </a:ext>
            </a:extLst>
          </p:cNvPr>
          <p:cNvSpPr txBox="1"/>
          <p:nvPr/>
        </p:nvSpPr>
        <p:spPr>
          <a:xfrm>
            <a:off x="168818" y="6268090"/>
            <a:ext cx="181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1601 18 733 067</a:t>
            </a:r>
          </a:p>
          <a:p>
            <a:r>
              <a:rPr lang="en-US" sz="1200" dirty="0"/>
              <a:t>1601 18 733 086</a:t>
            </a:r>
            <a:endParaRPr lang="en-IN" sz="1200" dirty="0"/>
          </a:p>
        </p:txBody>
      </p:sp>
      <p:pic>
        <p:nvPicPr>
          <p:cNvPr id="9" name="Picture 2" descr="Chaitanya Bharathi Institute of Technology - Wikipedia">
            <a:extLst>
              <a:ext uri="{FF2B5EF4-FFF2-40B4-BE49-F238E27FC236}">
                <a16:creationId xmlns:a16="http://schemas.microsoft.com/office/drawing/2014/main" id="{1AE1C4B7-D7E3-459E-821B-F199FB38E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722" y="5011037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18464" cy="406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 implement an effective, automate system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Detects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Extracts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Recognizes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Marks's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Accurate and efficient.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6519863" y="457200"/>
            <a:ext cx="5403850" cy="5403850"/>
          </a:xfrm>
          <a:noFill/>
        </p:spPr>
      </p:pic>
      <p:pic>
        <p:nvPicPr>
          <p:cNvPr id="9" name="Picture 2" descr="Chaitanya Bharathi Institute of Technology - Wikipedia">
            <a:extLst>
              <a:ext uri="{FF2B5EF4-FFF2-40B4-BE49-F238E27FC236}">
                <a16:creationId xmlns:a16="http://schemas.microsoft.com/office/drawing/2014/main" id="{D3AE2A27-3940-4C70-83AE-DBAFE322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127B6-AEF5-43B1-9F83-EFC2EF3F5EEA}"/>
              </a:ext>
            </a:extLst>
          </p:cNvPr>
          <p:cNvSpPr txBox="1"/>
          <p:nvPr/>
        </p:nvSpPr>
        <p:spPr>
          <a:xfrm>
            <a:off x="381882" y="6224906"/>
            <a:ext cx="18176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1601 18 733 067</a:t>
            </a:r>
          </a:p>
          <a:p>
            <a:r>
              <a:rPr lang="en-US" sz="1200" dirty="0"/>
              <a:t>1601 18 733 086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29" name="Picture Placeholder 28" descr="Comment Important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31" name="Picture Placeholder 30" descr="Processor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Operating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1E7F0-C426-4F48-9B81-F29EBA889D5D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collab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64-bit Wi</a:t>
            </a:r>
            <a:r>
              <a:rPr lang="en-IN" sz="1800" b="1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ndows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4GB RAM</a:t>
            </a:r>
          </a:p>
          <a:p>
            <a:pPr marL="28575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i5 processor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D5FAE6-6461-4870-BF09-E643D899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049" y="2924442"/>
            <a:ext cx="4074002" cy="284664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Facenet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Openpyxl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MTCNN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90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4777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METHODOLOGY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2" descr="Chaitanya Bharathi Institute of Technology - Wikipedia">
            <a:extLst>
              <a:ext uri="{FF2B5EF4-FFF2-40B4-BE49-F238E27FC236}">
                <a16:creationId xmlns:a16="http://schemas.microsoft.com/office/drawing/2014/main" id="{D3AE2A27-3940-4C70-83AE-DBAFE322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127B6-AEF5-43B1-9F83-EFC2EF3F5EEA}"/>
              </a:ext>
            </a:extLst>
          </p:cNvPr>
          <p:cNvSpPr txBox="1"/>
          <p:nvPr/>
        </p:nvSpPr>
        <p:spPr>
          <a:xfrm>
            <a:off x="381882" y="6224906"/>
            <a:ext cx="18176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1601 18 733 067</a:t>
            </a:r>
          </a:p>
          <a:p>
            <a:r>
              <a:rPr lang="en-US" sz="1200" dirty="0"/>
              <a:t>1601 18 733 086</a:t>
            </a:r>
            <a:endParaRPr lang="en-IN" sz="12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D31263-3FF3-4832-94F6-365B7FCCE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6" t="16666" r="45067" b="27222"/>
          <a:stretch/>
        </p:blipFill>
        <p:spPr>
          <a:xfrm>
            <a:off x="3562164" y="95493"/>
            <a:ext cx="7534275" cy="66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chemeClr val="accent3">
                    <a:lumMod val="50000"/>
                  </a:schemeClr>
                </a:solidFill>
              </a:rPr>
              <a:t>IMPLEMENTATION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871123"/>
              </p:ext>
            </p:extLst>
          </p:nvPr>
        </p:nvGraphicFramePr>
        <p:xfrm>
          <a:off x="6096000" y="683188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846F6-7E82-4B36-9A75-E2A55BF6F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7398"/>
          <a:stretch/>
        </p:blipFill>
        <p:spPr>
          <a:xfrm>
            <a:off x="2067403" y="2060131"/>
            <a:ext cx="7926264" cy="2386864"/>
          </a:xfrm>
          <a:prstGeom prst="rect">
            <a:avLst/>
          </a:prstGeom>
          <a:noFill/>
          <a:effectLst>
            <a:outerShdw dir="54000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09AEA3-420F-4D20-B29B-3F76C76B7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251" y="2060131"/>
            <a:ext cx="1869770" cy="1852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ED7813-0935-46DD-9A5F-82E4D7255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697" y="2228714"/>
            <a:ext cx="1444877" cy="1450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967CD2-8512-4483-87D2-03A2822C45F3}"/>
              </a:ext>
            </a:extLst>
          </p:cNvPr>
          <p:cNvSpPr txBox="1"/>
          <p:nvPr/>
        </p:nvSpPr>
        <p:spPr>
          <a:xfrm>
            <a:off x="10441774" y="3867934"/>
            <a:ext cx="131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MARKING</a:t>
            </a:r>
            <a:endParaRPr lang="en-IN" b="1" dirty="0"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A328F6-6708-4C9B-81FC-6B505136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0" y="2060131"/>
            <a:ext cx="1869770" cy="1852214"/>
          </a:xfrm>
          <a:prstGeom prst="rect">
            <a:avLst/>
          </a:prstGeom>
        </p:spPr>
      </p:pic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677DD2B3-B89D-4093-A3FF-1E8D5CB34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6" y="2461490"/>
            <a:ext cx="1062734" cy="10627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7C213E-0F65-46CB-A9DB-DD6013A6D8CD}"/>
              </a:ext>
            </a:extLst>
          </p:cNvPr>
          <p:cNvSpPr txBox="1"/>
          <p:nvPr/>
        </p:nvSpPr>
        <p:spPr>
          <a:xfrm>
            <a:off x="437422" y="3940631"/>
            <a:ext cx="131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DATABASE CREATION</a:t>
            </a:r>
            <a:endParaRPr lang="en-IN" b="1" dirty="0">
              <a:latin typeface="Arial Narrow" panose="020B0606020202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437C3C-ECD0-481F-AB71-63E03298B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94" y="6202733"/>
            <a:ext cx="1822862" cy="506012"/>
          </a:xfrm>
          <a:prstGeom prst="rect">
            <a:avLst/>
          </a:prstGeom>
        </p:spPr>
      </p:pic>
      <p:pic>
        <p:nvPicPr>
          <p:cNvPr id="23" name="Picture 2" descr="Chaitanya Bharathi Institute of Technology - Wikipedia">
            <a:extLst>
              <a:ext uri="{FF2B5EF4-FFF2-40B4-BE49-F238E27FC236}">
                <a16:creationId xmlns:a16="http://schemas.microsoft.com/office/drawing/2014/main" id="{6171F3B2-FE7C-423C-9527-777D6E300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92" y="0"/>
            <a:ext cx="1408579" cy="18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Comparison- detection</a:t>
            </a:r>
            <a:r>
              <a:rPr lang="en-US" dirty="0"/>
              <a:t> </a:t>
            </a:r>
          </a:p>
        </p:txBody>
      </p:sp>
      <p:pic>
        <p:nvPicPr>
          <p:cNvPr id="83" name="Picture Placeholder 82" descr="Venn diagram with solid fill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90809" y="1988373"/>
            <a:ext cx="502873" cy="50287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3014719"/>
            <a:ext cx="3445566" cy="495389"/>
          </a:xfrm>
        </p:spPr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85" name="Picture Placeholder 84" descr="Venn diagram with solid fill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98318" y="1988373"/>
            <a:ext cx="502873" cy="502873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Dlib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14A84F-5184-497D-803B-6BE0F901A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604" y="1614103"/>
            <a:ext cx="2597121" cy="2408129"/>
          </a:xfrm>
          <a:prstGeom prst="rect">
            <a:avLst/>
          </a:prstGeom>
        </p:spPr>
      </p:pic>
      <p:pic>
        <p:nvPicPr>
          <p:cNvPr id="14" name="Picture Placeholder 13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852F3655-7449-4825-8741-11E2E2293621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r="3952"/>
          <a:stretch>
            <a:fillRect/>
          </a:stretch>
        </p:blipFill>
        <p:spPr bwMode="auto">
          <a:xfrm>
            <a:off x="5972853" y="1616321"/>
            <a:ext cx="2554272" cy="240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36546-3050-48B7-A7D7-F490865A5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691" y="3972058"/>
            <a:ext cx="2652164" cy="2478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6248B-7948-410C-9A4C-D459AC5E1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332" y="3982746"/>
            <a:ext cx="2581792" cy="2491309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0831904-AAFB-436B-ACEE-4CCAD5907590}"/>
              </a:ext>
            </a:extLst>
          </p:cNvPr>
          <p:cNvSpPr txBox="1">
            <a:spLocks/>
          </p:cNvSpPr>
          <p:nvPr/>
        </p:nvSpPr>
        <p:spPr>
          <a:xfrm>
            <a:off x="219126" y="4872070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Dlib</a:t>
            </a:r>
            <a:r>
              <a:rPr lang="en-US" dirty="0"/>
              <a:t> hog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46716F11-24B9-421B-818D-ED1F3FF84314}"/>
              </a:ext>
            </a:extLst>
          </p:cNvPr>
          <p:cNvSpPr txBox="1">
            <a:spLocks/>
          </p:cNvSpPr>
          <p:nvPr/>
        </p:nvSpPr>
        <p:spPr>
          <a:xfrm>
            <a:off x="8591583" y="4583687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mtcnn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6CC66-E48B-4B56-B383-0D2EFF43B7EC}"/>
              </a:ext>
            </a:extLst>
          </p:cNvPr>
          <p:cNvSpPr txBox="1"/>
          <p:nvPr/>
        </p:nvSpPr>
        <p:spPr>
          <a:xfrm>
            <a:off x="0" y="5903650"/>
            <a:ext cx="3492690" cy="495389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E95C9-423E-4119-8B37-0F91C3D6ABCE}"/>
              </a:ext>
            </a:extLst>
          </p:cNvPr>
          <p:cNvSpPr txBox="1"/>
          <p:nvPr/>
        </p:nvSpPr>
        <p:spPr>
          <a:xfrm>
            <a:off x="8544458" y="5789720"/>
            <a:ext cx="3647541" cy="495389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03943D-7B38-49E8-9906-9EAC83431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43" y="6390100"/>
            <a:ext cx="1822862" cy="506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BBBBBF-178D-405B-B413-3CEA892E7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1374" y="0"/>
            <a:ext cx="1190625" cy="15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29" name="Picture Placeholder 28" descr="Programmer female with solid fil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6127" y="1793629"/>
            <a:ext cx="605487" cy="605487"/>
          </a:xfrm>
        </p:spPr>
      </p:pic>
      <p:pic>
        <p:nvPicPr>
          <p:cNvPr id="31" name="Picture Placeholder 30" descr="Presentation with pie chart with solid fil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8782" y="4906113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2" descr="Chaitanya Bharathi Institute of Technology - Wikipedia">
            <a:extLst>
              <a:ext uri="{FF2B5EF4-FFF2-40B4-BE49-F238E27FC236}">
                <a16:creationId xmlns:a16="http://schemas.microsoft.com/office/drawing/2014/main" id="{F8A911C9-0C59-4208-BD58-A3EBD9A6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587" y="0"/>
            <a:ext cx="828304" cy="10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126FB-899D-4B86-BEB6-252C7D23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30" y="6296416"/>
            <a:ext cx="1822862" cy="506012"/>
          </a:xfrm>
          <a:prstGeom prst="rect">
            <a:avLst/>
          </a:prstGeo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8365D1B-8402-4FE4-8885-66290B75B1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81038" y="2982007"/>
            <a:ext cx="4073525" cy="2610073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9293B76-E394-4BCC-A246-492D814245E6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 rotWithShape="1">
          <a:blip r:embed="rId10"/>
          <a:srcRect r="48427"/>
          <a:stretch/>
        </p:blipFill>
        <p:spPr>
          <a:xfrm>
            <a:off x="6647445" y="2772091"/>
            <a:ext cx="5102094" cy="1874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BC3C5-EA77-4EFC-A24A-9320DC5024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0000"/>
          <a:stretch/>
        </p:blipFill>
        <p:spPr>
          <a:xfrm>
            <a:off x="6647445" y="1915473"/>
            <a:ext cx="4863517" cy="18162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F1FE0C-CD27-4D58-80DE-64CD9845A4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000"/>
          <a:stretch/>
        </p:blipFill>
        <p:spPr>
          <a:xfrm>
            <a:off x="6804880" y="826067"/>
            <a:ext cx="4787224" cy="1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8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409</TotalTime>
  <Words>334</Words>
  <Application>Microsoft Office PowerPoint</Application>
  <PresentationFormat>Widescreen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Corbel</vt:lpstr>
      <vt:lpstr>Office Theme</vt:lpstr>
      <vt:lpstr>AUTOMATED ATTENDANCE SYSTEM</vt:lpstr>
      <vt:lpstr>team</vt:lpstr>
      <vt:lpstr>purpose </vt:lpstr>
      <vt:lpstr>SOLUTION </vt:lpstr>
      <vt:lpstr>PowerPoint Presentation</vt:lpstr>
      <vt:lpstr>METHODOLOGY </vt:lpstr>
      <vt:lpstr>IMPLEMENTATION</vt:lpstr>
      <vt:lpstr>Comparison- detection </vt:lpstr>
      <vt:lpstr>Face detection</vt:lpstr>
      <vt:lpstr>Face embeddings</vt:lpstr>
      <vt:lpstr>Face classification</vt:lpstr>
      <vt:lpstr>Face classification</vt:lpstr>
      <vt:lpstr>Face classification</vt:lpstr>
      <vt:lpstr>ATTENDANCE MARKING </vt:lpstr>
      <vt:lpstr>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ATTENDANCE SYSTEM</dc:title>
  <dc:creator>komali beeram</dc:creator>
  <cp:lastModifiedBy>komali beeram</cp:lastModifiedBy>
  <cp:revision>36</cp:revision>
  <dcterms:created xsi:type="dcterms:W3CDTF">2021-05-23T15:34:51Z</dcterms:created>
  <dcterms:modified xsi:type="dcterms:W3CDTF">2021-05-29T16:20:05Z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